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579" r:id="rId2"/>
    <p:sldId id="580" r:id="rId3"/>
    <p:sldId id="581" r:id="rId4"/>
    <p:sldId id="584" r:id="rId5"/>
    <p:sldId id="585" r:id="rId6"/>
    <p:sldId id="588" r:id="rId7"/>
    <p:sldId id="587" r:id="rId8"/>
    <p:sldId id="582" r:id="rId9"/>
    <p:sldId id="583" r:id="rId10"/>
    <p:sldId id="607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9" r:id="rId21"/>
    <p:sldId id="598" r:id="rId22"/>
    <p:sldId id="600" r:id="rId23"/>
    <p:sldId id="601" r:id="rId24"/>
    <p:sldId id="603" r:id="rId25"/>
    <p:sldId id="602" r:id="rId26"/>
    <p:sldId id="604" r:id="rId27"/>
    <p:sldId id="606" r:id="rId28"/>
    <p:sldId id="60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>
      <p:cViewPr>
        <p:scale>
          <a:sx n="75" d="100"/>
          <a:sy n="75" d="100"/>
        </p:scale>
        <p:origin x="2112" y="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447B7-3842-4E13-87B6-FD4D3D89C064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C8EEA-74A8-4442-8787-4D2C06DFD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4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1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4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6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8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17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EF79-44EB-4DC2-903C-A957A659D9D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41AC-DF31-4CB3-AEDC-8315E5D1F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4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7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ecticdialectic/stephen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atom.io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Introduction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8358" y="1143000"/>
            <a:ext cx="7995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Summer Tutorial in Empiricism:</a:t>
            </a:r>
          </a:p>
          <a:p>
            <a:pPr algn="ctr"/>
            <a:r>
              <a:rPr lang="en-US" sz="3200" dirty="0" smtClean="0">
                <a:solidFill>
                  <a:srgbClr val="FFC000"/>
                </a:solidFill>
                <a:latin typeface="Tw Cen MT Condensed Extra Bold" panose="020B0803020202020204" pitchFamily="34" charset="0"/>
              </a:rPr>
              <a:t>Practical Help for Experimental Novices</a:t>
            </a:r>
          </a:p>
          <a:p>
            <a:pPr algn="ctr"/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pPr algn="ctr"/>
            <a:r>
              <a:rPr lang="en-US" sz="2400" dirty="0" err="1" smtClean="0">
                <a:solidFill>
                  <a:srgbClr val="225C6C"/>
                </a:solidFill>
                <a:latin typeface="Bodoni MT" panose="02070603080606020203" pitchFamily="18" charset="0"/>
              </a:rPr>
              <a:t>LEvInSoN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 Group - Language and Cognition Department</a:t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73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Alan Nielsen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Perceptual and Cognitive Biases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Learning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Language Evolution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Development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Fatty Carbs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err="1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Carby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Fats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2"/>
            <a:ext cx="1100156" cy="11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59"/>
          <p:cNvSpPr txBox="1"/>
          <p:nvPr/>
        </p:nvSpPr>
        <p:spPr>
          <a:xfrm>
            <a:off x="1133474" y="4617320"/>
            <a:ext cx="2676526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 smtClean="0">
                <a:latin typeface="Tw Cen MT Condensed Extra Bold" panose="020B0803020202020204" pitchFamily="34" charset="0"/>
              </a:rPr>
              <a:t>www.languageevolution.com</a:t>
            </a:r>
            <a:endParaRPr lang="en-GB" sz="1400" dirty="0">
              <a:latin typeface="Tw Cen MT Condensed Extra Bold" panose="020B0803020202020204" pitchFamily="34" charset="0"/>
            </a:endParaRPr>
          </a:p>
        </p:txBody>
      </p:sp>
      <p:pic>
        <p:nvPicPr>
          <p:cNvPr id="22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6019514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alan@languageevolution.com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0337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alanksnielsen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5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 descr="Image may contain: 1 pers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59" y="1397608"/>
            <a:ext cx="2475807" cy="32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28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Summer Tutorial in Empiricism:</a:t>
            </a: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A synthetic view of empirical work (and collaboration)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	-taking an experiment from conception to completion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10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1- Transparency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see science as it is done, not as it is written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-i.e. warts and all</a:t>
            </a: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87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1- Transparency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3074" name="Picture 2" descr="Image result for transformers roll ou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ransformers roll out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349641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r transformation 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1124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d transformers costu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9641"/>
            <a:ext cx="3048001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88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2- Motivation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may get scared (but hopefully not overwhelmed)</a:t>
            </a:r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</a:b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4098" name="Picture 2" descr="Image result for happy scar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2667000"/>
            <a:ext cx="5257800" cy="39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2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is this?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Goal 3- Learning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are </a:t>
            </a:r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amazed. You learn. </a:t>
            </a:r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Not all of the technical details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-Tools to know what is possible</a:t>
            </a: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	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-Lots of supplementary information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pic>
        <p:nvPicPr>
          <p:cNvPr id="5122" name="Picture 2" descr="Image result for mind blow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271548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nd blown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024" y="2667000"/>
            <a:ext cx="460792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86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Will this Work?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General Structure of Lessons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1- Basic Examples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2- Time to play with examples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3- Actual code for data handling/experiment/analysis (or at least portions thereof)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4- More time to tinker with code (and produce outputs)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53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Will I Learn?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Disclaimer: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You will not leave this Summer School with the ability to put together the Experiment and all analyses that we will be showing you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1- </a:t>
            </a:r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Experience</a:t>
            </a: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225C6C"/>
                </a:solidFill>
                <a:latin typeface="Bodoni MT" panose="02070603080606020203" pitchFamily="18" charset="0"/>
              </a:rPr>
              <a:t>2- Collaboration</a:t>
            </a:r>
            <a:endParaRPr lang="en-US" sz="2400" dirty="0" smtClean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225C6C"/>
                </a:solidFill>
                <a:latin typeface="Bodoni MT" panose="02070603080606020203" pitchFamily="18" charset="0"/>
              </a:rPr>
              <a:t>3- Amount of Work</a:t>
            </a:r>
            <a:endParaRPr lang="en-US" sz="24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8358" y="14883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What Will We Cover?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27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Experiment Design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think scientifically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align design with statistical analyses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create well-balanced samples 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2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Experiment Deployment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create experimental interfaces in </a:t>
            </a:r>
            <a:r>
              <a:rPr lang="en-US" sz="2400" dirty="0" err="1" smtClean="0">
                <a:solidFill>
                  <a:srgbClr val="1A4652"/>
                </a:solidFill>
                <a:latin typeface="Bodoni MT" panose="02070603080606020203" pitchFamily="18" charset="0"/>
              </a:rPr>
              <a:t>Javascript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manage participants online and collect data quickly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233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8358" y="1143000"/>
            <a:ext cx="799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The </a:t>
            </a:r>
            <a:r>
              <a:rPr lang="en-US" sz="4000" dirty="0" err="1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LEvInSoN</a:t>
            </a:r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 Group</a:t>
            </a:r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levinson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7" y="1850886"/>
            <a:ext cx="5334000" cy="3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20774" y="5534561"/>
            <a:ext cx="8023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The group will explore the biological and cultural origins of language, and how they are linked through social interaction. The group, led by Stephen Levinson, </a:t>
            </a:r>
            <a:r>
              <a:rPr lang="en-US" sz="2000" i="1" dirty="0" err="1">
                <a:solidFill>
                  <a:srgbClr val="1A1A1A"/>
                </a:solidFill>
                <a:latin typeface="Bodoni MT" panose="02070603080606020203" pitchFamily="18" charset="0"/>
              </a:rPr>
              <a:t>Seán</a:t>
            </a:r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 Roberts and Mark </a:t>
            </a:r>
            <a:r>
              <a:rPr lang="en-US" sz="2000" i="1" dirty="0" err="1">
                <a:solidFill>
                  <a:srgbClr val="1A1A1A"/>
                </a:solidFill>
                <a:latin typeface="Bodoni MT" panose="02070603080606020203" pitchFamily="18" charset="0"/>
              </a:rPr>
              <a:t>Dingemanse</a:t>
            </a:r>
            <a:r>
              <a:rPr lang="en-US" sz="2000" i="1" dirty="0">
                <a:solidFill>
                  <a:srgbClr val="1A1A1A"/>
                </a:solidFill>
                <a:latin typeface="Bodoni MT" panose="02070603080606020203" pitchFamily="18" charset="0"/>
              </a:rPr>
              <a:t>, will be hosted by the Language and Cognition department.</a:t>
            </a:r>
            <a:endParaRPr lang="en-US" sz="2000" i="1" dirty="0">
              <a:latin typeface="Bodoni MT" panose="020706030806060202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89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Analysis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handle and sanitize data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Basic descriptive statistics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LMER in R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Clustering and/or Factor Analysis in R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Producing meaningful and informative </a:t>
            </a:r>
            <a:r>
              <a:rPr lang="en-US" sz="2400" dirty="0" err="1" smtClean="0">
                <a:solidFill>
                  <a:srgbClr val="1A4652"/>
                </a:solidFill>
                <a:latin typeface="Bodoni MT" panose="02070603080606020203" pitchFamily="18" charset="0"/>
              </a:rPr>
              <a:t>visualisations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 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53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pperplate Gothic Light" panose="020E0507020206020404" pitchFamily="34" charset="0"/>
              </a:rPr>
              <a:t>What Will We Cover?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Computational Approaches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simulate data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How to impute unseen values 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Agent-based models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9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Diversity of Students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Departments</a:t>
            </a:r>
            <a:b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</a:b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Universities</a:t>
            </a:r>
            <a:b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</a:b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Different Backgrounds</a:t>
            </a:r>
          </a:p>
          <a:p>
            <a:endParaRPr lang="en-US" sz="2400" dirty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 BSc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3 MA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20 PhD Students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 Postdocs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rgbClr val="FFC000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 Diversity of Students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43356"/>
            <a:ext cx="7469653" cy="46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1- Familiarity with R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2- Experiment Design and Data Handling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3- Bayes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4- Knowledge of Sound-Symbolism</a:t>
            </a: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5- Home Institution and Gender</a:t>
            </a:r>
            <a:endParaRPr lang="en-US" sz="2000" dirty="0">
              <a:solidFill>
                <a:srgbClr val="225C6C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981200"/>
            <a:ext cx="5017249" cy="46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8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How Did You Get Here?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Making Groups</a:t>
            </a: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05000"/>
            <a:ext cx="753180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Meet Each Other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1143000"/>
            <a:ext cx="79956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Go on… do it!</a:t>
            </a: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endParaRPr lang="en-US" sz="4000" dirty="0" smtClean="0">
              <a:solidFill>
                <a:srgbClr val="1A4652"/>
              </a:solidFill>
              <a:latin typeface="Tw Cen MT Condensed Extra Bold" panose="020B0803020202020204" pitchFamily="34" charset="0"/>
            </a:endParaRPr>
          </a:p>
          <a:p>
            <a:r>
              <a:rPr lang="en-US" sz="4000" dirty="0" smtClean="0">
                <a:solidFill>
                  <a:srgbClr val="1A4652"/>
                </a:solidFill>
                <a:latin typeface="Tw Cen MT Condensed Extra Bold" panose="020B0803020202020204" pitchFamily="34" charset="0"/>
              </a:rPr>
              <a:t>And also…. 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6146" name="Picture 2" descr="Image result for best friend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by FlamingText.co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5410200"/>
            <a:ext cx="51435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8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Preparation</a:t>
            </a:r>
            <a:endParaRPr lang="en-US" sz="3000" dirty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8358" y="4876800"/>
            <a:ext cx="7995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Anacondas (2.7)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-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3"/>
              </a:rPr>
              <a:t>https://www.anaconda.com/download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3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Atom –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4"/>
              </a:rPr>
              <a:t>https://atom.io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4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GitHub Desktop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–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5"/>
              </a:rPr>
              <a:t>https://desktop.github.com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5"/>
              </a:rPr>
              <a:t>/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</a:rPr>
              <a:t>GitHub Repo 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</a:rPr>
              <a:t>- 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https</a:t>
            </a:r>
            <a:r>
              <a:rPr lang="en-US" sz="2400" dirty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://</a:t>
            </a:r>
            <a:r>
              <a:rPr lang="en-US" sz="2400" dirty="0" smtClean="0">
                <a:solidFill>
                  <a:srgbClr val="1A4652"/>
                </a:solidFill>
                <a:latin typeface="Bodoni MT" panose="02070603080606020203" pitchFamily="18" charset="0"/>
                <a:hlinkClick r:id="rId6"/>
              </a:rPr>
              <a:t>github.com/hecticdialectic/stephen</a:t>
            </a:r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  <a:p>
            <a:endParaRPr lang="en-US" sz="2400" dirty="0" smtClean="0">
              <a:solidFill>
                <a:srgbClr val="1A4652"/>
              </a:solidFill>
              <a:latin typeface="Bodoni MT" panose="02070603080606020203" pitchFamily="18" charset="0"/>
            </a:endParaRPr>
          </a:p>
        </p:txBody>
      </p:sp>
      <p:pic>
        <p:nvPicPr>
          <p:cNvPr id="6148" name="Picture 4" descr="Image result for ready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399"/>
            <a:ext cx="7696200" cy="35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9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Hannah Little</a:t>
            </a: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Evolution of Speech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Emergence of linguistic structure (phonology, morphology and syntax) Modality affects (speech or sign)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Social factors 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Artificial Language Experiments</a:t>
            </a:r>
          </a:p>
        </p:txBody>
      </p:sp>
      <p:pic>
        <p:nvPicPr>
          <p:cNvPr id="16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4" y="1334538"/>
            <a:ext cx="2657476" cy="33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56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26859" y="5705612"/>
            <a:ext cx="1100156" cy="11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733" y="5805589"/>
            <a:ext cx="993150" cy="10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5372" y="5790251"/>
            <a:ext cx="1100156" cy="108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59"/>
          <p:cNvSpPr txBox="1"/>
          <p:nvPr/>
        </p:nvSpPr>
        <p:spPr>
          <a:xfrm>
            <a:off x="1133474" y="4617320"/>
            <a:ext cx="2676526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>
                <a:latin typeface="Tw Cen MT Condensed Extra Bold" panose="020B0803020202020204" pitchFamily="34" charset="0"/>
              </a:rPr>
              <a:t>ai.vub.ac.be/~</a:t>
            </a:r>
            <a:r>
              <a:rPr lang="en-GB" sz="1400" dirty="0" err="1">
                <a:latin typeface="Tw Cen MT Condensed Extra Bold" panose="020B0803020202020204" pitchFamily="34" charset="0"/>
              </a:rPr>
              <a:t>hannah</a:t>
            </a:r>
            <a:r>
              <a:rPr lang="en-GB" sz="1400" dirty="0">
                <a:latin typeface="Tw Cen MT Condensed Extra Bold" panose="020B0803020202020204" pitchFamily="34" charset="0"/>
              </a:rPr>
              <a:t>/home.html</a:t>
            </a:r>
          </a:p>
        </p:txBody>
      </p:sp>
      <p:pic>
        <p:nvPicPr>
          <p:cNvPr id="22" name="Shape 60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292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>
                <a:latin typeface="Tw Cen MT Condensed Extra Bold" panose="020B0803020202020204" pitchFamily="34" charset="0"/>
              </a:rPr>
              <a:t>hanachronism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60456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Tw Cen MT Condensed Extra Bold" panose="020B0803020202020204" pitchFamily="34" charset="0"/>
              </a:rPr>
              <a:t>hanachronism@gmail.com</a:t>
            </a:r>
          </a:p>
        </p:txBody>
      </p:sp>
      <p:pic>
        <p:nvPicPr>
          <p:cNvPr id="25" name="Shape 63"/>
          <p:cNvPicPr preferRelativeResize="0"/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44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638800"/>
            <a:ext cx="1434353" cy="121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915900" y="16764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Ashley Micklos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000" dirty="0"/>
              <a:t/>
            </a:r>
            <a:br>
              <a:rPr lang="en-GB" sz="2000" dirty="0"/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Interaction in Language Evolution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Repair and Negotiation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Multimodality and Multiple Modalities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/>
            </a:r>
            <a:b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Cultural Evolution of Language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Conversation Analysis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Language and Gender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Tacos</a:t>
            </a: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ashleymicklos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5943600" y="6019800"/>
            <a:ext cx="3200400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 smtClean="0">
                <a:latin typeface="Tw Cen MT Condensed Extra Bold" panose="020B0803020202020204" pitchFamily="34" charset="0"/>
              </a:rPr>
              <a:t>amicklos@ucla.edu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IMG_7477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2679663" cy="26796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50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Bill Thompson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Cultural Evolution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Computational Lexical Semantics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Bayesian statistics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Probabilistic models of cognition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Biology – culture co-evolution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Machine Learning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351818" y="5715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billdthompson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 smtClean="0">
                <a:latin typeface="Tw Cen MT Condensed Extra Bold" panose="020B0803020202020204" pitchFamily="34" charset="0"/>
              </a:rPr>
              <a:t>biltho@mpi.nl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161" y="5789579"/>
            <a:ext cx="993150" cy="10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597" y="1334472"/>
            <a:ext cx="2292403" cy="23301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60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3716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Justin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Sulik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Pragmatics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Novel Signalling Tasks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Interaction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Inference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Relevance Theory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Explanations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29000" y="57150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justinsulik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Justin.sulik@gmail.com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1128" y="1347835"/>
            <a:ext cx="2667380" cy="299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pic>
        <p:nvPicPr>
          <p:cNvPr id="1026" name="Picture 2" descr="Image result for lupyan la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45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762000"/>
            <a:ext cx="5228100" cy="365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Andrea Ravignani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/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nimal cognition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</a:t>
            </a:r>
            <a:r>
              <a:rPr lang="en-GB" sz="2400" dirty="0" err="1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arine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mammals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Vocal communication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Evolution of music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synchrony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rhythm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895600" y="54102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791200" y="50292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AndreaRavignani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5562600" y="5969400"/>
            <a:ext cx="3581400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>
                <a:latin typeface="Tw Cen MT Condensed Extra Bold" panose="020B0803020202020204" pitchFamily="34" charset="0"/>
              </a:rPr>
              <a:t>a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ndrea.ravignani@gmail.com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48200" y="4953000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648200" y="5943600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VUB_logo_compact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4572000"/>
            <a:ext cx="1925235" cy="609600"/>
          </a:xfrm>
          <a:prstGeom prst="rect">
            <a:avLst/>
          </a:prstGeom>
        </p:spPr>
      </p:pic>
      <p:pic>
        <p:nvPicPr>
          <p:cNvPr id="3" name="Picture 2" descr="logopieterburen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51218"/>
            <a:ext cx="1280984" cy="2154382"/>
          </a:xfrm>
          <a:prstGeom prst="rect">
            <a:avLst/>
          </a:prstGeom>
        </p:spPr>
      </p:pic>
      <p:pic>
        <p:nvPicPr>
          <p:cNvPr id="4" name="Picture 3" descr="IMG_053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3556000" cy="2667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1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657600" y="1668000"/>
            <a:ext cx="52281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Yasamin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Motamedi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Cultural Evolution of Language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 Sign Language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Silent Gesture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Artificial Language Learning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Iconicity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Multimodality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Learning and Interaction</a:t>
            </a:r>
            <a:endParaRPr lang="en-GB" sz="2400" dirty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286000" y="5705613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yaaminmoot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y.motamedi@ucl.ac.uk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13" name="Picture 12" descr="yasamin_ss"/>
          <p:cNvPicPr>
            <a:picLocks noChangeAspect="1"/>
          </p:cNvPicPr>
          <p:nvPr/>
        </p:nvPicPr>
        <p:blipFill rotWithShape="1">
          <a:blip r:embed="rId4"/>
          <a:srcRect l="9100" r="16500"/>
          <a:stretch/>
        </p:blipFill>
        <p:spPr>
          <a:xfrm>
            <a:off x="1176933" y="1267480"/>
            <a:ext cx="2661642" cy="3409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60055" t="71287" r="26808"/>
          <a:stretch/>
        </p:blipFill>
        <p:spPr>
          <a:xfrm>
            <a:off x="1143000" y="5715000"/>
            <a:ext cx="1143000" cy="1143000"/>
          </a:xfrm>
          <a:prstGeom prst="rect">
            <a:avLst/>
          </a:prstGeom>
        </p:spPr>
      </p:pic>
      <p:pic>
        <p:nvPicPr>
          <p:cNvPr id="3074" name="Picture 2" descr="Image result for university college london"/>
          <p:cNvPicPr>
            <a:picLocks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689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hape 60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52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9524" y="0"/>
            <a:ext cx="1142999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525" y="0"/>
            <a:ext cx="1143000" cy="6858000"/>
          </a:xfrm>
          <a:prstGeom prst="rect">
            <a:avLst/>
          </a:prstGeom>
          <a:solidFill>
            <a:srgbClr val="2B75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3475" y="0"/>
            <a:ext cx="8010525" cy="1143000"/>
          </a:xfrm>
          <a:prstGeom prst="rect">
            <a:avLst/>
          </a:prstGeom>
          <a:solidFill>
            <a:srgbClr val="73BED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Copperplate Gothic Light" panose="020E0507020206020404" pitchFamily="34" charset="0"/>
              </a:rPr>
              <a:t>Who Are We?</a:t>
            </a:r>
            <a:endParaRPr lang="en-US" sz="3000" dirty="0" smtClean="0">
              <a:latin typeface="Copperplate Gothic Light" panose="020E0507020206020404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4883"/>
            <a:ext cx="1157883" cy="11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54"/>
          <p:cNvSpPr txBox="1">
            <a:spLocks noGrp="1"/>
          </p:cNvSpPr>
          <p:nvPr>
            <p:ph type="ctrTitle"/>
          </p:nvPr>
        </p:nvSpPr>
        <p:spPr>
          <a:xfrm>
            <a:off x="3763500" y="1287000"/>
            <a:ext cx="5685300" cy="313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Tw Cen MT Condensed Extra Bold" panose="020B0803020202020204" pitchFamily="34" charset="0"/>
              </a:rPr>
              <a:t>Piera Filippi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Tw Cen MT Condensed Extra Bold" panose="020B080302020202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2000" dirty="0" smtClean="0"/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Animal vocal interactions</a:t>
            </a:r>
          </a:p>
          <a:p>
            <a:pPr lvl="0">
              <a:spcBef>
                <a:spcPts val="0"/>
              </a:spcBef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Word learning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Prosody</a:t>
            </a:r>
            <a:b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Emotional communication</a:t>
            </a:r>
            <a:endParaRPr lang="en-GB" sz="2400" dirty="0" smtClean="0">
              <a:solidFill>
                <a:schemeClr val="accent5">
                  <a:lumMod val="75000"/>
                </a:schemeClr>
              </a:solidFill>
              <a:latin typeface="Bodoni MT" panose="02070603080606020203" pitchFamily="18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Sound symbolism</a:t>
            </a:r>
          </a:p>
        </p:txBody>
      </p:sp>
      <p:pic>
        <p:nvPicPr>
          <p:cNvPr id="17" name="Shape 56"/>
          <p:cNvPicPr preferRelativeResize="0"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581400" y="568915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61"/>
          <p:cNvSpPr txBox="1"/>
          <p:nvPr/>
        </p:nvSpPr>
        <p:spPr>
          <a:xfrm>
            <a:off x="5992312" y="5055000"/>
            <a:ext cx="31516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Tw Cen MT Condensed Extra Bold" panose="020B0803020202020204" pitchFamily="34" charset="0"/>
              </a:rPr>
              <a:t>@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pierafilippi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Shape 62"/>
          <p:cNvSpPr txBox="1"/>
          <p:nvPr/>
        </p:nvSpPr>
        <p:spPr>
          <a:xfrm>
            <a:off x="6020512" y="5969400"/>
            <a:ext cx="3123488" cy="58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 err="1">
                <a:latin typeface="Tw Cen MT Condensed Extra Bold" panose="020B0803020202020204" pitchFamily="34" charset="0"/>
              </a:rPr>
              <a:t>p</a:t>
            </a:r>
            <a:r>
              <a:rPr lang="en-GB" sz="2000" dirty="0" err="1" smtClean="0">
                <a:latin typeface="Tw Cen MT Condensed Extra Bold" panose="020B0803020202020204" pitchFamily="34" charset="0"/>
              </a:rPr>
              <a:t>ie.filippi@gmail.com</a:t>
            </a:r>
            <a:endParaRPr lang="en-GB" sz="2000" dirty="0">
              <a:latin typeface="Tw Cen MT Condensed Extra Bold" panose="020B0803020202020204" pitchFamily="34" charset="0"/>
            </a:endParaRPr>
          </a:p>
        </p:txBody>
      </p:sp>
      <p:pic>
        <p:nvPicPr>
          <p:cNvPr id="28" name="Shape 6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3" y="4960541"/>
            <a:ext cx="993149" cy="80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3"/>
          <p:cNvPicPr preferRelativeResize="0"/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99162" y="5967528"/>
            <a:ext cx="993150" cy="6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ix-Marseille_University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867400"/>
            <a:ext cx="2332725" cy="838200"/>
          </a:xfrm>
          <a:prstGeom prst="rect">
            <a:avLst/>
          </a:prstGeom>
        </p:spPr>
      </p:pic>
      <p:pic>
        <p:nvPicPr>
          <p:cNvPr id="2" name="Picture 1" descr="Piera_Filipp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2895600" cy="2895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3155" y="1143000"/>
            <a:ext cx="114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Contents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Who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What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How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Coverage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Tw Cen MT Condensed Extra Bold" panose="020B0803020202020204" pitchFamily="34" charset="0"/>
                <a:cs typeface="Aharoni" panose="02010803020104030203" pitchFamily="2" charset="-79"/>
              </a:rPr>
              <a:t>Groups</a:t>
            </a:r>
            <a:endParaRPr lang="en-US" sz="1400" dirty="0" smtClean="0">
              <a:solidFill>
                <a:schemeClr val="bg1"/>
              </a:solidFill>
              <a:latin typeface="Tw Cen MT Condensed Extra Bold" panose="020B08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0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12615</TotalTime>
  <Words>698</Words>
  <Application>Microsoft Office PowerPoint</Application>
  <PresentationFormat>On-screen Show (4:3)</PresentationFormat>
  <Paragraphs>330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Aharoni</vt:lpstr>
      <vt:lpstr>Arial</vt:lpstr>
      <vt:lpstr>Bodoni MT</vt:lpstr>
      <vt:lpstr>Calibri</vt:lpstr>
      <vt:lpstr>Copperplate Gothic Light</vt:lpstr>
      <vt:lpstr>Tw Cen MT Condensed Extra Bold</vt:lpstr>
      <vt:lpstr>Office Theme</vt:lpstr>
      <vt:lpstr>PowerPoint Presentation</vt:lpstr>
      <vt:lpstr>PowerPoint Presentation</vt:lpstr>
      <vt:lpstr>Hannah Little  Evolution of Speech  Emergence of linguistic structure (phonology, morphology and syntax) Modality affects (speech or sign) Iconicity Social factors  Artificial Language Experiments</vt:lpstr>
      <vt:lpstr>Ashley Micklos  Interaction in Language Evolution  Repair and Negotiation Multimodality and Multiple Modalities  Cultural Evolution of Language Conversation Analysis Language and Gender Tacos</vt:lpstr>
      <vt:lpstr>Bill Thompson  Cultural Evolution  Computational Lexical Semantics Bayesian statistics Probabilistic models of cognition Biology – culture co-evolution Machine Learning</vt:lpstr>
      <vt:lpstr>Justin Sulik  Pragmatics Novel Signalling Tasks Interaction Inference Relevance Theory Explanations</vt:lpstr>
      <vt:lpstr>Andrea Ravignani  Animal cognition Marine mammals Vocal communication Evolution of music synchrony rhythm</vt:lpstr>
      <vt:lpstr>Yasamin Motamedi  Cultural Evolution of Language  Sign Language Silent Gesture Artificial Language Learning Iconicity Multimodality Learning and Interaction</vt:lpstr>
      <vt:lpstr>Piera Filippi  Animal vocal interactions Word learning Prosody Emotional communication Sound symbolism</vt:lpstr>
      <vt:lpstr>Alan Nielsen  Iconicity Perceptual and Cognitive Biases Learning Language Evolution Development Fatty Carbs Carby Fats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Nielsen</dc:creator>
  <cp:lastModifiedBy>Alan Nielsen</cp:lastModifiedBy>
  <cp:revision>482</cp:revision>
  <dcterms:created xsi:type="dcterms:W3CDTF">2016-11-28T08:29:21Z</dcterms:created>
  <dcterms:modified xsi:type="dcterms:W3CDTF">2017-09-19T21:16:41Z</dcterms:modified>
</cp:coreProperties>
</file>